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7" r:id="rId2"/>
    <p:sldId id="290" r:id="rId3"/>
    <p:sldId id="289" r:id="rId4"/>
    <p:sldId id="305" r:id="rId5"/>
    <p:sldId id="293" r:id="rId6"/>
    <p:sldId id="294" r:id="rId7"/>
    <p:sldId id="292" r:id="rId8"/>
    <p:sldId id="291" r:id="rId9"/>
    <p:sldId id="295" r:id="rId10"/>
    <p:sldId id="296" r:id="rId11"/>
    <p:sldId id="297" r:id="rId12"/>
    <p:sldId id="299" r:id="rId13"/>
    <p:sldId id="298" r:id="rId14"/>
    <p:sldId id="301" r:id="rId15"/>
    <p:sldId id="302" r:id="rId16"/>
    <p:sldId id="304" r:id="rId17"/>
    <p:sldId id="300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94694"/>
  </p:normalViewPr>
  <p:slideViewPr>
    <p:cSldViewPr snapToGrid="0">
      <p:cViewPr>
        <p:scale>
          <a:sx n="120" d="100"/>
          <a:sy n="120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DB34B-7BA8-E947-AB17-2345D8317EFB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AE5FB-36C3-2146-BEA8-EBC7F54F0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2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F5D75-1A94-F762-211B-8245164C1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E411F-DF9A-EB56-B263-5BC0CA338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5527C-AF34-0EB6-7736-46F328395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2BA89-967E-9A20-7B51-70260E7BCF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2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23BF-D468-AA33-BC37-DB56D57C3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035CEB-4F89-3853-23DD-1B5C8B42B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8F4E9-F5C8-FC05-0C3C-86095C59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7CD0-4533-8E1C-62BA-6E80A70F05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90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D277F-7F38-FF68-35FB-24E43BF2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0A1C9-2225-64A6-023C-C84CBD52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4F166-1A1C-7CB2-9D98-63325BF3F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00CEB-752C-A1BA-C7BD-FE964C286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8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71415-3794-FF5E-D54E-7053CCE5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C5FCD-BBDA-E6FC-85F8-F92650E15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18235-460F-A10E-9E75-322DF00BA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EFBA5-CDA2-F0C3-376D-3F7E67732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F5C-2192-E851-4BC5-02DC411F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37040-64A6-B628-51FF-7AFDEF0835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33DEB1-9527-DCF6-975A-97E5F506C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2D547-15A2-644F-7BA7-8D75491CC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715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50430-38BB-B2C0-DFFF-C11EB9AA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F53C0-8223-4652-C1C3-176F289A9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F1918-2314-3BC2-48D2-2B2CECEFB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2E1C5-926B-B3F8-5B2F-4CC1F4FCA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70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A78E1-A32D-26F2-DAFD-90B99189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2DC26-EA53-3920-CADE-DD892CD49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51F85-1C05-7AE6-2FB1-D5E8B82F6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2DF20-F4E7-E3DA-704A-94B7BD5D9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162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94FCE-D71B-FE28-1F69-F1526006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6214B-10D8-AB57-DE75-968D37D43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1030D-AB0E-0C38-B701-A890E79B8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7217A-6868-1519-B65B-754B6C984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88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80809-65BF-5AAB-2FB3-0EFAD444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88404-EC71-3A2D-F216-F528574E0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66A93-9F1D-ECC4-4F7E-9089D9D8A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504A-271D-B14B-6B7A-EE71D78D4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3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534D-43F1-9BB8-F48F-5612F8B3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AF3EC-637D-89F4-831D-2DA4780F4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C03EC-CC5D-B361-2457-6455E73AE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CCA9-FA11-DC8C-D5BB-2756BF56A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51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34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9AD0C-3C8D-C126-DBE7-4D2BD3AD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3378ED-8C87-92A5-5F1B-AE254E126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CD0F1-9705-DA59-D66A-DE0B20FC3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5117C-0CB6-DDCD-98C3-F720553F4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69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975F-C2AF-E647-1562-A2E80B13E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8EBFD-9B63-CBB9-9B65-893A7FACF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D843D-5BB2-4283-E612-A6B113595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1AACB-54DE-696E-AEBD-6443315C3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8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2169-8D5A-2A11-448D-5EBC1F7CC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FF35B-BF68-FF46-19F1-BFE17F0DF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A7342-E2A0-0171-4078-B2364056A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E426D-8ABC-0522-C303-B5A9578214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35610-CEF9-D555-DCFF-C347DB5A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E9B80-A000-B907-F40C-66631C70A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3505C-0327-C9EB-047A-276F5C6EA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76F14-C73C-6BA7-C5F7-80D19F7FF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52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B497C-F1DB-5A2E-1B56-CED87D04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63BF1-5E3E-D8AA-BBB6-98E1C3AC3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F50FB-7512-153E-409D-792DECD32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05E1F-2289-D5E3-D426-6A83E3A37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9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DA0F0-71C3-F98B-D05E-1C247FF32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20D47-4D58-9B23-D29F-BD9550098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7029C-3C4A-8783-22C7-8A22BEE2E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72FCE-6DA6-B6D2-353B-5AA7FE962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F54F-08C6-48BD-B006-B13D8DEEB2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82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FA83-2C97-2195-935F-7E243CA94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E4801-1F69-41C7-F953-733A23D38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5758C-42BC-630C-BB6C-AC223D6C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02FD-E24E-0745-2579-CAF9C819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B48D1-9C27-DD3E-0636-0A9576DA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6A1B-E443-AA5B-4B2B-5A5E8F02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C02FA-9D66-C5C5-D199-8265B2BA8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345A7-133A-E875-2174-63457924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967DD-F2B4-45B4-4F2B-A86C39704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5D942-C622-47D7-3AD3-0E8145A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4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7798F-EF3D-18B0-89FF-5654255AD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8158C-3C2E-789D-EDEE-AA9EC3DC3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8385-3C1E-1072-E1BC-465AAB81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B2E8-980B-AABD-9907-26C0DE1D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4985-8A5E-82C3-2B16-B5B14E65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756-7085-71F0-4F69-3C86BFA6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6B58E-4419-7B44-C883-4AD32E6BC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DEAE1-D1C5-A066-0E84-BE455711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0E598-4248-B3E0-29A2-E3971BC2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C0D5D-CC22-66E3-BEC5-E6955014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9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AFDF-946F-724A-9B43-D099662C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C5EC7-F53F-7678-5B76-CB0DAE287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9D71E-F6BC-7D61-E22E-E8E940AB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C3C44-CFAB-00C8-7197-E09C7A6A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CE9C-DE0C-9011-BE37-1383583A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0492-4F8F-9C8E-4CF8-B5E8F1E2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845F-AB62-8B4B-3333-28CC8B881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095A7-15EC-F5D1-797C-16F7BE207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DD201-0D75-CB0E-08A5-953AEFEC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956AA-1493-D754-9988-1154B13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E09BD-213E-09E5-7DF1-BB786F95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33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3AC2-4572-8894-0487-816B4E8C0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EBB88-DFAA-05F7-D2C9-C92063671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59A96-8C20-1DBE-0A4F-72575D852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DDE1F-E3CA-3C7F-CA1D-1D523D277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2AF15-3EDD-CC32-E678-EC5A2C015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AA33A-5C1B-C104-78DC-4082E2CB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F6417-92F5-7498-0C97-4174321D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28ADE-F6A7-7BE7-ADDA-CAA74749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21A0-5D40-0ED3-8025-BD807AE1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0E92E-2828-F4DF-2B2F-1646E7F5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1EDDA-4F1E-7899-8ECA-78B1663C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F46D4-9B66-273A-0D6A-FC2DE05F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EE865-636F-0F0A-C5B0-278632A6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78AC4-241A-02B7-712C-09119423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23A4-DE50-3695-3B61-EB8B75EC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8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BB3D-BB49-1CF0-9A30-EE0883FC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F9820-2DC1-81FB-9A9C-B56084C59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F0C53-DC24-3804-AF2A-7B53525F9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692C0-5307-2DDE-9E56-E3016BDB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CFC4B-EC98-BE33-E50E-630F4374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1451-49B3-79A5-AA06-9B26239E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F5B0-2D39-3515-8E6C-2C98B34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4920BE-A58C-993C-F4AA-386355B3F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79879-8C2D-AE5F-05BE-A94156CA3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D1A83-92AD-B332-2BB7-79A09B91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2ADD-E850-5608-EBED-511EBCF9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FF987-64C5-94C5-4EC1-01CDA6C9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5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F52D6-1136-4EF0-F386-A33CB133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2CCF2-6675-5447-8B31-E780F3A1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780B-7D27-DC58-C6FF-5ECF1DE62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54407-FD88-8243-BD98-C6E80E8BBE2A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252E-5CEA-E415-9133-B1D467ED8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E795-CB7D-1E62-E329-81A24A5A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345E0-B8BA-F848-83EC-1B4D796F0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5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0.xml"/><Relationship Id="rId7" Type="http://schemas.openxmlformats.org/officeDocument/2006/relationships/image" Target="../media/image38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3.xml"/><Relationship Id="rId7" Type="http://schemas.openxmlformats.org/officeDocument/2006/relationships/image" Target="../media/image3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8.jpe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6.xml"/><Relationship Id="rId7" Type="http://schemas.openxmlformats.org/officeDocument/2006/relationships/image" Target="../media/image5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5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10.xml"/><Relationship Id="rId21" Type="http://schemas.openxmlformats.org/officeDocument/2006/relationships/image" Target="../media/image35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31.png"/><Relationship Id="rId2" Type="http://schemas.openxmlformats.org/officeDocument/2006/relationships/tags" Target="../tags/tag9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2.xml"/><Relationship Id="rId15" Type="http://schemas.openxmlformats.org/officeDocument/2006/relationships/image" Target="../media/image29.png"/><Relationship Id="rId10" Type="http://schemas.openxmlformats.org/officeDocument/2006/relationships/tags" Target="../tags/tag17.xml"/><Relationship Id="rId19" Type="http://schemas.openxmlformats.org/officeDocument/2006/relationships/image" Target="../media/image33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2359" y="579198"/>
            <a:ext cx="11820962" cy="586294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GB" sz="3600" b="1" dirty="0">
                <a:solidFill>
                  <a:srgbClr val="232323"/>
                </a:solidFill>
                <a:latin typeface="Calibri" panose="020F0502020204030204" pitchFamily="34" charset="0"/>
              </a:rPr>
              <a:t>A</a:t>
            </a:r>
            <a:r>
              <a:rPr lang="en-GB" sz="3600" b="1" i="0" u="none" strike="noStrike" dirty="0">
                <a:solidFill>
                  <a:srgbClr val="232323"/>
                </a:solidFill>
                <a:effectLst/>
                <a:latin typeface="Calibri" panose="020F0502020204030204" pitchFamily="34" charset="0"/>
              </a:rPr>
              <a:t> subglacial hydrology model with blisters following supraglacial lake drainages</a:t>
            </a:r>
            <a:endParaRPr lang="zh-CN" altLang="en-US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391FA71-2165-AC2E-5D43-058CFB78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F3A99E-AFA7-4EA5-18AA-91AA5754A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053" y="1369278"/>
            <a:ext cx="7210776" cy="508110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/>
              <a:t>Hanwen Zhang, Laura Stevens, Ian Hewitt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0C5F5-E929-9903-5065-87D2B1E0C251}"/>
              </a:ext>
            </a:extLst>
          </p:cNvPr>
          <p:cNvSpPr txBox="1"/>
          <p:nvPr/>
        </p:nvSpPr>
        <p:spPr>
          <a:xfrm>
            <a:off x="370779" y="1979362"/>
            <a:ext cx="5468066" cy="28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subglacial hydrology model: nevis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blister model &amp; dynamics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2-dimensional subglacial hydrology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Discussions &amp; future work</a:t>
            </a:r>
          </a:p>
        </p:txBody>
      </p:sp>
      <p:pic>
        <p:nvPicPr>
          <p:cNvPr id="1028" name="Picture 4" descr="“oxford logo”的图片搜索结果">
            <a:extLst>
              <a:ext uri="{FF2B5EF4-FFF2-40B4-BE49-F238E27FC236}">
                <a16:creationId xmlns:a16="http://schemas.microsoft.com/office/drawing/2014/main" id="{057E363B-B6C3-0403-BDEB-EEDDD295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829" y="765466"/>
            <a:ext cx="957283" cy="95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in a kayak in the ice&#10;&#10;AI-generated content may be incorrect.">
            <a:extLst>
              <a:ext uri="{FF2B5EF4-FFF2-40B4-BE49-F238E27FC236}">
                <a16:creationId xmlns:a16="http://schemas.microsoft.com/office/drawing/2014/main" id="{D2640FE2-2916-55CF-7BA7-3F115B37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38" y="1994245"/>
            <a:ext cx="5468067" cy="4098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0A5AA3-79CB-E5E1-A96E-4157A9637253}"/>
              </a:ext>
            </a:extLst>
          </p:cNvPr>
          <p:cNvSpPr txBox="1"/>
          <p:nvPr/>
        </p:nvSpPr>
        <p:spPr>
          <a:xfrm>
            <a:off x="7851625" y="6124913"/>
            <a:ext cx="4155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Credit to </a:t>
            </a:r>
            <a:r>
              <a:rPr lang="en-GB" sz="1400" b="0" i="0" dirty="0">
                <a:effectLst/>
                <a:latin typeface="Lato" panose="020F0502020204030203" pitchFamily="34" charset="0"/>
              </a:rPr>
              <a:t>James Balog, National Geographic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0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7129-DEA0-4E1E-F468-75B75A0E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34B9-5DC3-A8D8-150D-FB3DEE895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Results: 2-d subglacial hydrology without blisters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D7C26FD-A284-D3A5-34CF-6C6823B6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C0F4B-4E85-8402-CFED-6D6A784CC5A7}"/>
                  </a:ext>
                </a:extLst>
              </p:cNvPr>
              <p:cNvSpPr txBox="1"/>
              <p:nvPr/>
            </p:nvSpPr>
            <p:spPr>
              <a:xfrm>
                <a:off x="96619" y="712562"/>
                <a:ext cx="11587381" cy="6039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 consider a 50-km long, 10-km wide ice sheet with a flat bed (</a:t>
                </a:r>
                <a:r>
                  <a:rPr lang="en-GB" sz="2000" dirty="0"/>
                  <a:t>Hewitt, 2013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surface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surface runoff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 randomly distributed moulins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supraglacial lake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located at the three-quarters point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at the center line (37.5 km, 5km)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with a volume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sup>
                    </m:sSup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0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drained at t=300 d in 6 hours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C0F4B-4E85-8402-CFED-6D6A784C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9" y="712562"/>
                <a:ext cx="11587381" cy="6039538"/>
              </a:xfrm>
              <a:prstGeom prst="rect">
                <a:avLst/>
              </a:prstGeom>
              <a:blipFill>
                <a:blip r:embed="rId6"/>
                <a:stretch>
                  <a:fillRect l="-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3DA9026-E395-B8DF-5775-B9DCEA7774C4}"/>
              </a:ext>
            </a:extLst>
          </p:cNvPr>
          <p:cNvGrpSpPr/>
          <p:nvPr/>
        </p:nvGrpSpPr>
        <p:grpSpPr>
          <a:xfrm>
            <a:off x="5912381" y="1294204"/>
            <a:ext cx="4593925" cy="2240627"/>
            <a:chOff x="3782640" y="1143412"/>
            <a:chExt cx="4593925" cy="2240627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3411111E-FE7A-AA51-44A3-52A1DC9B80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037"/>
            <a:stretch/>
          </p:blipFill>
          <p:spPr bwMode="auto">
            <a:xfrm>
              <a:off x="3782640" y="1143412"/>
              <a:ext cx="4475552" cy="194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87B163-F6AF-2642-C772-8F2087774A3B}"/>
                </a:ext>
              </a:extLst>
            </p:cNvPr>
            <p:cNvSpPr txBox="1"/>
            <p:nvPr/>
          </p:nvSpPr>
          <p:spPr>
            <a:xfrm>
              <a:off x="6735461" y="3014707"/>
              <a:ext cx="1641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Hewitt, 2013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B7B4DDB-4207-18A5-3E25-CBE9C12CC9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15460" y="1350766"/>
            <a:ext cx="1961240" cy="272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3F388-A4F2-A70F-0A5C-CE264BC12C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15460" y="1892151"/>
            <a:ext cx="494875" cy="1625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2C7B0D-74DE-B05A-DAE4-F255CAB90B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4355" y="2776948"/>
            <a:ext cx="4011960" cy="21182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7404D3C-E59B-8166-9336-009F1D92ACB1}"/>
              </a:ext>
            </a:extLst>
          </p:cNvPr>
          <p:cNvSpPr/>
          <p:nvPr/>
        </p:nvSpPr>
        <p:spPr>
          <a:xfrm>
            <a:off x="8890602" y="2298700"/>
            <a:ext cx="269504" cy="83906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12432F54-332B-E041-9448-BC1A480272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0087" y="4025425"/>
            <a:ext cx="4445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6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2C3B7-4EAE-0258-322D-ADA1A10C0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1127-62AD-A3BC-7F27-B328AA600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Results: 2-d subglacial hydrology without a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30CA96F-FFFF-EC95-AA2D-3C3F228C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B155B-C965-189D-1B4D-6B782B882D1C}"/>
              </a:ext>
            </a:extLst>
          </p:cNvPr>
          <p:cNvSpPr txBox="1"/>
          <p:nvPr/>
        </p:nvSpPr>
        <p:spPr>
          <a:xfrm>
            <a:off x="96619" y="712562"/>
            <a:ext cx="11587381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evolution of the sheet thickness, channel cross sectional area and effective pressure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volume of water input causes a large sheet thickness and negative N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7ACB2D6-50DA-D6B4-CD01-97F35839B33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6743" t="7211" b="36481"/>
          <a:stretch/>
        </p:blipFill>
        <p:spPr>
          <a:xfrm>
            <a:off x="6543347" y="1811116"/>
            <a:ext cx="5509800" cy="4249130"/>
          </a:xfrm>
          <a:prstGeom prst="rect">
            <a:avLst/>
          </a:prstGeom>
        </p:spPr>
      </p:pic>
      <p:pic>
        <p:nvPicPr>
          <p:cNvPr id="9" name="test_2d_no_blister.mp4">
            <a:hlinkClick r:id="" action="ppaction://media"/>
            <a:extLst>
              <a:ext uri="{FF2B5EF4-FFF2-40B4-BE49-F238E27FC236}">
                <a16:creationId xmlns:a16="http://schemas.microsoft.com/office/drawing/2014/main" id="{139628BA-724C-6FFC-F935-9BE5A9CF8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253" t="6443" r="6083" b="3298"/>
          <a:stretch/>
        </p:blipFill>
        <p:spPr>
          <a:xfrm>
            <a:off x="930674" y="1829130"/>
            <a:ext cx="5502507" cy="4249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37998F-BC2C-926C-580D-DE87C1C5353A}"/>
              </a:ext>
            </a:extLst>
          </p:cNvPr>
          <p:cNvSpPr txBox="1"/>
          <p:nvPr/>
        </p:nvSpPr>
        <p:spPr>
          <a:xfrm>
            <a:off x="28974" y="2268069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3ADFF-CB5F-E5B7-3DF5-16C3D9329EE4}"/>
              </a:ext>
            </a:extLst>
          </p:cNvPr>
          <p:cNvSpPr txBox="1"/>
          <p:nvPr/>
        </p:nvSpPr>
        <p:spPr>
          <a:xfrm>
            <a:off x="-88102" y="3620111"/>
            <a:ext cx="107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81E22-4C93-E30B-BB30-5DB83A6009EE}"/>
              </a:ext>
            </a:extLst>
          </p:cNvPr>
          <p:cNvSpPr txBox="1"/>
          <p:nvPr/>
        </p:nvSpPr>
        <p:spPr>
          <a:xfrm>
            <a:off x="-88102" y="4972153"/>
            <a:ext cx="1072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pressure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228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4326-8C59-906E-0331-BEE22D7D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92E3-C025-DE09-27CE-ED6C9D848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Results: 2-d subglacial hydrology with a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94A452A-A0A2-0032-1B07-EC32C6D8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9D058-4EE3-D674-5747-7B3D9A059CBD}"/>
              </a:ext>
            </a:extLst>
          </p:cNvPr>
          <p:cNvSpPr txBox="1"/>
          <p:nvPr/>
        </p:nvSpPr>
        <p:spPr>
          <a:xfrm>
            <a:off x="96619" y="712562"/>
            <a:ext cx="11587381" cy="511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consider a 50-km long, 10-km wide ice sheet with a flat bed (</a:t>
            </a:r>
            <a:r>
              <a:rPr lang="en-GB" sz="2000" dirty="0"/>
              <a:t>Hewitt, 2013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surface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surface runoff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 randomly distributed moulins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supraglacial lake drained at t=300 d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in 6 hours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blister at the position of the lake,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represented by a single grid point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FE154E-4D3A-ED32-9E10-DC5990CEBF07}"/>
              </a:ext>
            </a:extLst>
          </p:cNvPr>
          <p:cNvGrpSpPr/>
          <p:nvPr/>
        </p:nvGrpSpPr>
        <p:grpSpPr>
          <a:xfrm>
            <a:off x="5912381" y="1294204"/>
            <a:ext cx="4593925" cy="2240627"/>
            <a:chOff x="3782640" y="1143412"/>
            <a:chExt cx="4593925" cy="2240627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D5A99D72-0395-B93D-15AE-8D2B5691A1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037"/>
            <a:stretch/>
          </p:blipFill>
          <p:spPr bwMode="auto">
            <a:xfrm>
              <a:off x="3782640" y="1143412"/>
              <a:ext cx="4475552" cy="194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1A9806-80F4-7F85-1DC7-C97135932AED}"/>
                </a:ext>
              </a:extLst>
            </p:cNvPr>
            <p:cNvSpPr txBox="1"/>
            <p:nvPr/>
          </p:nvSpPr>
          <p:spPr>
            <a:xfrm>
              <a:off x="6735461" y="3014707"/>
              <a:ext cx="1641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Hewitt, 2013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75B295B-3729-8845-CD19-226C69212F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15460" y="1350766"/>
            <a:ext cx="1961240" cy="272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C3615-99C7-1A9F-C7A4-3E472BA759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15460" y="1892151"/>
            <a:ext cx="494875" cy="16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CF5C4-6459-CC8A-B32B-46F87E08AD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4356" y="2776948"/>
            <a:ext cx="4329703" cy="26295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C4E9DCB-247E-EC2A-E32B-7903E3781509}"/>
              </a:ext>
            </a:extLst>
          </p:cNvPr>
          <p:cNvSpPr/>
          <p:nvPr/>
        </p:nvSpPr>
        <p:spPr>
          <a:xfrm>
            <a:off x="8890602" y="2298700"/>
            <a:ext cx="269504" cy="83906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CA7C403E-9B7C-E77B-8311-66EB0AB5F9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406" y="3643312"/>
            <a:ext cx="4533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95A9-B2E0-632B-ED64-29EE26600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DDC3-071B-C992-87BE-22C034505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Results: 2-d subglacial hydrology with a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542D793-408B-3944-E137-CDD6A647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C6508-7E03-5BC0-7013-DCC69DB87EAC}"/>
              </a:ext>
            </a:extLst>
          </p:cNvPr>
          <p:cNvSpPr txBox="1"/>
          <p:nvPr/>
        </p:nvSpPr>
        <p:spPr>
          <a:xfrm>
            <a:off x="185519" y="889698"/>
            <a:ext cx="3993076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Instead of injecting the lake to the subglacial system in 6 hours,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water is first injected into a blister, then flows into the subglacial drainage system in about 20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test_2d_concentrated_k0_kbed1e_12_rm60.mp4">
            <a:hlinkClick r:id="" action="ppaction://media"/>
            <a:extLst>
              <a:ext uri="{FF2B5EF4-FFF2-40B4-BE49-F238E27FC236}">
                <a16:creationId xmlns:a16="http://schemas.microsoft.com/office/drawing/2014/main" id="{1999D50F-4313-7E54-422C-004EEE12B3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084" t="8704" r="6250" b="3333"/>
          <a:stretch/>
        </p:blipFill>
        <p:spPr>
          <a:xfrm>
            <a:off x="5909599" y="889698"/>
            <a:ext cx="6096882" cy="4641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AF366-CE12-1139-EFC4-8F4CDF525F56}"/>
              </a:ext>
            </a:extLst>
          </p:cNvPr>
          <p:cNvSpPr txBox="1"/>
          <p:nvPr/>
        </p:nvSpPr>
        <p:spPr>
          <a:xfrm>
            <a:off x="5071399" y="1332053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72F90-2154-CDA0-27FC-F1487A6DC692}"/>
              </a:ext>
            </a:extLst>
          </p:cNvPr>
          <p:cNvSpPr txBox="1"/>
          <p:nvPr/>
        </p:nvSpPr>
        <p:spPr>
          <a:xfrm>
            <a:off x="4954323" y="2684095"/>
            <a:ext cx="107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C09AC-9E5D-5D2D-EE02-2CFA1ACA701A}"/>
              </a:ext>
            </a:extLst>
          </p:cNvPr>
          <p:cNvSpPr txBox="1"/>
          <p:nvPr/>
        </p:nvSpPr>
        <p:spPr>
          <a:xfrm>
            <a:off x="4954323" y="4036137"/>
            <a:ext cx="1072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pressure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16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C6EE9-C806-1AC0-C8DF-12FBDA67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4432-DC79-10F1-3B65-C1FCC9C39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Results: 2-d subglacial hydrology with a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C6240AA-15D5-BF6D-84C7-B8E06B2D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2EEEC-6418-6FFA-6AA0-6806AC326AE2}"/>
              </a:ext>
            </a:extLst>
          </p:cNvPr>
          <p:cNvSpPr txBox="1"/>
          <p:nvPr/>
        </p:nvSpPr>
        <p:spPr>
          <a:xfrm>
            <a:off x="96619" y="712562"/>
            <a:ext cx="11587381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series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sheet thickness becomes smaller, but is still tens of meters in magnitude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effective pressure becomes less negative, but is still about -4 MPa at the blister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92A14A8B-D58D-0FD9-AADE-57BF2A72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78" t="6666" r="1985" b="50674"/>
          <a:stretch/>
        </p:blipFill>
        <p:spPr>
          <a:xfrm>
            <a:off x="295759" y="2538036"/>
            <a:ext cx="5555930" cy="3307136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3965DB4-FD24-AFB2-4337-EBA319E8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78" t="48646" r="1985" b="7315"/>
          <a:stretch/>
        </p:blipFill>
        <p:spPr>
          <a:xfrm>
            <a:off x="6096000" y="2538036"/>
            <a:ext cx="5381899" cy="33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AA37-5122-8F8E-472E-71B18E95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1963-D1BB-B4C4-70F8-7DFDCAD8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200" b="1" dirty="0">
                <a:latin typeface="+mn-lt"/>
                <a:ea typeface="黑体" panose="02010609060101010101" pitchFamily="49" charset="-122"/>
              </a:rPr>
              <a:t>Results: 2-d subglacial hydrology with distributed blisters</a:t>
            </a:r>
            <a:endParaRPr lang="zh-CN" altLang="en-US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232604C-27D5-8430-F6AE-F6F9A819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2BB62-21E7-D0F1-2ACE-2C68E6D751C8}"/>
              </a:ext>
            </a:extLst>
          </p:cNvPr>
          <p:cNvSpPr txBox="1"/>
          <p:nvPr/>
        </p:nvSpPr>
        <p:spPr>
          <a:xfrm>
            <a:off x="185519" y="889698"/>
            <a:ext cx="5162658" cy="603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previous single blister is divided into multiple "small blisters" distributed around the lake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sum of the volumes of the small blisters = the lake volume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do we account for the blisters that are larger than a grid cell?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test_2d_distributed_k0_kbed1e_13_rm60.mp4">
            <a:hlinkClick r:id="" action="ppaction://media"/>
            <a:extLst>
              <a:ext uri="{FF2B5EF4-FFF2-40B4-BE49-F238E27FC236}">
                <a16:creationId xmlns:a16="http://schemas.microsoft.com/office/drawing/2014/main" id="{293031CB-ED5D-7BBE-D2D1-9190BFE03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327" t="8136" r="5655"/>
          <a:stretch/>
        </p:blipFill>
        <p:spPr>
          <a:xfrm>
            <a:off x="6435020" y="1148317"/>
            <a:ext cx="5571461" cy="4361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D5377-B62C-4A0C-F3F7-73AA47FFDABD}"/>
              </a:ext>
            </a:extLst>
          </p:cNvPr>
          <p:cNvSpPr txBox="1"/>
          <p:nvPr/>
        </p:nvSpPr>
        <p:spPr>
          <a:xfrm>
            <a:off x="5479744" y="1534422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FB52-7615-8470-5F22-885A088F2FE7}"/>
              </a:ext>
            </a:extLst>
          </p:cNvPr>
          <p:cNvSpPr txBox="1"/>
          <p:nvPr/>
        </p:nvSpPr>
        <p:spPr>
          <a:xfrm>
            <a:off x="5362668" y="2886464"/>
            <a:ext cx="1072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704A0-2152-B555-B25D-5D86831EB443}"/>
              </a:ext>
            </a:extLst>
          </p:cNvPr>
          <p:cNvSpPr txBox="1"/>
          <p:nvPr/>
        </p:nvSpPr>
        <p:spPr>
          <a:xfrm>
            <a:off x="5362668" y="4238506"/>
            <a:ext cx="1072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pressure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48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A3051-9946-4192-F14F-746E496E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4F8B-ED08-8989-673B-3806ACD5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200" b="1" dirty="0">
                <a:latin typeface="+mn-lt"/>
                <a:ea typeface="黑体" panose="02010609060101010101" pitchFamily="49" charset="-122"/>
              </a:rPr>
              <a:t>Results: 2-d subglacial hydrology with a distributed blister</a:t>
            </a:r>
            <a:endParaRPr lang="zh-CN" altLang="en-US" sz="32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FA025F9-C87E-0FCF-3ABE-F516B442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9044B-6980-2AF8-6BE3-088B6029DD8F}"/>
              </a:ext>
            </a:extLst>
          </p:cNvPr>
          <p:cNvSpPr txBox="1"/>
          <p:nvPr/>
        </p:nvSpPr>
        <p:spPr>
          <a:xfrm>
            <a:off x="96619" y="712562"/>
            <a:ext cx="11587381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series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sheet thickness becomes smaller (1m in magnitude)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effective pressure is still about -4 MPa at the blister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B1DFDB6-4498-D6C9-7735-703488D9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0" t="6666" b="50324"/>
          <a:stretch/>
        </p:blipFill>
        <p:spPr>
          <a:xfrm>
            <a:off x="208979" y="2463186"/>
            <a:ext cx="5681330" cy="3326245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011E01C-B3B4-2302-4DC1-7127A910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0" t="49676" b="7315"/>
          <a:stretch/>
        </p:blipFill>
        <p:spPr>
          <a:xfrm>
            <a:off x="6096000" y="2463186"/>
            <a:ext cx="5681330" cy="332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791AB-B7FA-FE57-93E3-D9563352C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82F-7E57-DCF3-5808-3830287B1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Discussion: issues with the current model 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2D5DB01-94B4-5942-FAC9-6B1633A4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90ECD-6F2F-67B5-19AA-D1E7EAEB858F}"/>
                  </a:ext>
                </a:extLst>
              </p:cNvPr>
              <p:cNvSpPr txBox="1"/>
              <p:nvPr/>
            </p:nvSpPr>
            <p:spPr>
              <a:xfrm>
                <a:off x="96619" y="712562"/>
                <a:ext cx="11587381" cy="5116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Leakage from the blister to the subglacial drainage system still overwhelms the subglacial system, causing unrealistic values of sheet thickness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negative effective pressure makes it difficult to combine the subglacial hydrology model with an ice sheet model, since a typical sliding law requires a positive effective pressure: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A proposed solution:                               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the non-hydrostatic stress within the           			    ice sheet, such as the pressure within the blister</a:t>
                </a:r>
              </a:p>
              <a:p>
                <a:pPr>
                  <a:lnSpc>
                    <a:spcPct val="150000"/>
                  </a:lnSpc>
                </a:pPr>
                <a:endPara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 we need a surface hydrology model to account for the distribution of surface melt to various moulins and lakes?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D90ECD-6F2F-67B5-19AA-D1E7EAEB8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9" y="712562"/>
                <a:ext cx="11587381" cy="5116209"/>
              </a:xfrm>
              <a:prstGeom prst="rect">
                <a:avLst/>
              </a:prstGeom>
              <a:blipFill>
                <a:blip r:embed="rId6"/>
                <a:stretch>
                  <a:fillRect l="-438" r="-6127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2D13ADF-428B-91B2-BBA1-2AE073D26B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32590" y="2884508"/>
            <a:ext cx="2020824" cy="248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8FA24-16C6-C100-3C30-81F46567C7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96227" y="2683105"/>
            <a:ext cx="3604565" cy="608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83B24-0CA3-56A4-BAB6-594D98867C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92594" y="3624920"/>
            <a:ext cx="2134826" cy="2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DCDE-DB9B-6871-505A-4F0BD2DF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9984-03DC-E815-D64E-330326592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Discussion: from observations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5ABBAA5-A76E-7E41-1DD6-A1A2B560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9F10A-0A91-5CBC-DACC-1A58FA386B8A}"/>
              </a:ext>
            </a:extLst>
          </p:cNvPr>
          <p:cNvSpPr txBox="1"/>
          <p:nvPr/>
        </p:nvSpPr>
        <p:spPr>
          <a:xfrm>
            <a:off x="96619" y="712562"/>
            <a:ext cx="11587381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do we get an accurate estimate of the total volume and flow rate from a lake/moulin?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there a way to constrain the size of a blister, and its relaxation time?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2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EDC7-C744-8352-E1C4-B5AA5641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2E3A-FDAE-FC64-A894-642623A99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112" y="86552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Subglacial hydrology &amp; the model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DF3AA0E-DAB6-5FA0-6955-2064D3BD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845CD-DBA1-F195-F070-18CCA56A9E8C}"/>
              </a:ext>
            </a:extLst>
          </p:cNvPr>
          <p:cNvSpPr txBox="1"/>
          <p:nvPr/>
        </p:nvSpPr>
        <p:spPr>
          <a:xfrm>
            <a:off x="-169792" y="713307"/>
            <a:ext cx="5605873" cy="9585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subglacial drainage system consists of …</a:t>
            </a:r>
          </a:p>
          <a:p>
            <a:pPr lvl="1">
              <a:lnSpc>
                <a:spcPct val="150000"/>
              </a:lnSpc>
            </a:pPr>
            <a:endParaRPr lang="en-GB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23F3D-399B-3EF1-D177-975B1C205297}"/>
              </a:ext>
            </a:extLst>
          </p:cNvPr>
          <p:cNvGrpSpPr/>
          <p:nvPr/>
        </p:nvGrpSpPr>
        <p:grpSpPr>
          <a:xfrm>
            <a:off x="-358463" y="1302372"/>
            <a:ext cx="6256505" cy="4257603"/>
            <a:chOff x="-296760" y="1582489"/>
            <a:chExt cx="6158052" cy="41906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74A00-43EC-7A60-0BD1-05AF87815C60}"/>
                </a:ext>
              </a:extLst>
            </p:cNvPr>
            <p:cNvSpPr txBox="1"/>
            <p:nvPr/>
          </p:nvSpPr>
          <p:spPr>
            <a:xfrm>
              <a:off x="-296760" y="1582489"/>
              <a:ext cx="2452694" cy="858249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lvl="2">
                <a:lnSpc>
                  <a:spcPct val="150000"/>
                </a:lnSpc>
              </a:pPr>
              <a:r>
                <a:rPr lang="en-GB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channels (efficient)</a:t>
              </a:r>
            </a:p>
          </p:txBody>
        </p:sp>
        <p:pic>
          <p:nvPicPr>
            <p:cNvPr id="14" name="Picture 13" descr="A diagram of different types of water&#10;&#10;AI-generated content may be incorrect.">
              <a:extLst>
                <a:ext uri="{FF2B5EF4-FFF2-40B4-BE49-F238E27FC236}">
                  <a16:creationId xmlns:a16="http://schemas.microsoft.com/office/drawing/2014/main" id="{7D2C0F1F-566C-5FDF-65E2-C5A3133E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33" r="3407"/>
            <a:stretch/>
          </p:blipFill>
          <p:spPr>
            <a:xfrm>
              <a:off x="185519" y="2583057"/>
              <a:ext cx="5675773" cy="319003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98E103-FCBF-CFFD-CDF3-CA0DAB6054A8}"/>
                </a:ext>
              </a:extLst>
            </p:cNvPr>
            <p:cNvSpPr txBox="1"/>
            <p:nvPr/>
          </p:nvSpPr>
          <p:spPr>
            <a:xfrm>
              <a:off x="2827445" y="1612669"/>
              <a:ext cx="3022970" cy="867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cavities, porous flow, </a:t>
              </a:r>
            </a:p>
            <a:p>
              <a:pPr>
                <a:lnSpc>
                  <a:spcPct val="150000"/>
                </a:lnSpc>
              </a:pPr>
              <a:r>
                <a:rPr lang="en-GB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sheets and films (inefficient)</a:t>
              </a: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90B90D-1811-FFB2-6180-1AC6BC454C71}"/>
              </a:ext>
            </a:extLst>
          </p:cNvPr>
          <p:cNvSpPr txBox="1"/>
          <p:nvPr/>
        </p:nvSpPr>
        <p:spPr>
          <a:xfrm>
            <a:off x="7288577" y="681592"/>
            <a:ext cx="4099053" cy="10395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Multi-element model</a:t>
            </a:r>
          </a:p>
          <a:p>
            <a:pPr lvl="1">
              <a:lnSpc>
                <a:spcPct val="150000"/>
              </a:lnSpc>
            </a:pPr>
            <a:endParaRPr lang="en-GB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339A7-C734-2DA6-AED5-46C6AE1A4B2C}"/>
              </a:ext>
            </a:extLst>
          </p:cNvPr>
          <p:cNvSpPr txBox="1"/>
          <p:nvPr/>
        </p:nvSpPr>
        <p:spPr>
          <a:xfrm>
            <a:off x="7288576" y="1405211"/>
            <a:ext cx="4099053" cy="793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“slow” cavity and a “fast” channel</a:t>
            </a:r>
            <a:endParaRPr lang="en-US" sz="1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7062F-5C35-B3A2-22E7-4DE59855B601}"/>
              </a:ext>
            </a:extLst>
          </p:cNvPr>
          <p:cNvGrpSpPr/>
          <p:nvPr/>
        </p:nvGrpSpPr>
        <p:grpSpPr>
          <a:xfrm>
            <a:off x="6096000" y="2398324"/>
            <a:ext cx="6718564" cy="3396036"/>
            <a:chOff x="6124560" y="2029158"/>
            <a:chExt cx="6718564" cy="3396036"/>
          </a:xfrm>
        </p:grpSpPr>
        <p:pic>
          <p:nvPicPr>
            <p:cNvPr id="1026" name="Picture 2" descr="figure 2">
              <a:extLst>
                <a:ext uri="{FF2B5EF4-FFF2-40B4-BE49-F238E27FC236}">
                  <a16:creationId xmlns:a16="http://schemas.microsoft.com/office/drawing/2014/main" id="{0B3EEAB5-E5EE-C4D9-C3D0-DC555263A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80"/>
            <a:stretch/>
          </p:blipFill>
          <p:spPr bwMode="auto">
            <a:xfrm>
              <a:off x="6124560" y="2393944"/>
              <a:ext cx="2681882" cy="2388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01A6EF-21A8-3009-5A3D-D8D085F29715}"/>
                </a:ext>
              </a:extLst>
            </p:cNvPr>
            <p:cNvSpPr txBox="1"/>
            <p:nvPr/>
          </p:nvSpPr>
          <p:spPr>
            <a:xfrm>
              <a:off x="7465501" y="4755122"/>
              <a:ext cx="2291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Schoof, 2010</a:t>
              </a:r>
              <a:endParaRPr lang="en-US" sz="14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3C1523-9E7D-8FFC-D21C-C5906FE63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663"/>
            <a:stretch/>
          </p:blipFill>
          <p:spPr bwMode="auto">
            <a:xfrm>
              <a:off x="8866043" y="2029158"/>
              <a:ext cx="3011863" cy="140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C924EB-A313-5215-5A2D-A81371345325}"/>
                </a:ext>
              </a:extLst>
            </p:cNvPr>
            <p:cNvSpPr txBox="1"/>
            <p:nvPr/>
          </p:nvSpPr>
          <p:spPr>
            <a:xfrm>
              <a:off x="10551869" y="3436040"/>
              <a:ext cx="2291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Hewitt, 2013</a:t>
              </a:r>
              <a:endParaRPr lang="en-US" sz="1400" dirty="0"/>
            </a:p>
          </p:txBody>
        </p:sp>
        <p:pic>
          <p:nvPicPr>
            <p:cNvPr id="1030" name="Picture 6" descr="Details are in the caption following the image">
              <a:extLst>
                <a:ext uri="{FF2B5EF4-FFF2-40B4-BE49-F238E27FC236}">
                  <a16:creationId xmlns:a16="http://schemas.microsoft.com/office/drawing/2014/main" id="{D29FDE79-9464-6374-0CE2-778B67AED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3686" y="3754327"/>
              <a:ext cx="2466705" cy="130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6C65E6-FE3D-683C-D06E-CCF21A1AF5C8}"/>
                </a:ext>
              </a:extLst>
            </p:cNvPr>
            <p:cNvSpPr txBox="1"/>
            <p:nvPr/>
          </p:nvSpPr>
          <p:spPr>
            <a:xfrm>
              <a:off x="10091636" y="5117417"/>
              <a:ext cx="2291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Werder et al., 2013</a:t>
              </a:r>
              <a:endParaRPr lang="en-US" sz="1400" dirty="0"/>
            </a:p>
          </p:txBody>
        </p: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7D25DD0-1C2A-1ADF-D8F0-5F77F1DBD4AC}"/>
              </a:ext>
            </a:extLst>
          </p:cNvPr>
          <p:cNvSpPr/>
          <p:nvPr/>
        </p:nvSpPr>
        <p:spPr>
          <a:xfrm>
            <a:off x="5588483" y="952841"/>
            <a:ext cx="1739900" cy="136108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616527-4E4E-0F76-F425-F7489E5CECD8}"/>
              </a:ext>
            </a:extLst>
          </p:cNvPr>
          <p:cNvSpPr txBox="1"/>
          <p:nvPr/>
        </p:nvSpPr>
        <p:spPr>
          <a:xfrm>
            <a:off x="-169792" y="5839420"/>
            <a:ext cx="9042267" cy="95859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GB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But there is something not included above …</a:t>
            </a:r>
          </a:p>
          <a:p>
            <a:pPr lvl="1">
              <a:lnSpc>
                <a:spcPct val="150000"/>
              </a:lnSpc>
            </a:pPr>
            <a:endParaRPr lang="en-GB" altLang="zh-CN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F54A64-74FA-29FF-11B7-05794C1167E0}"/>
              </a:ext>
            </a:extLst>
          </p:cNvPr>
          <p:cNvSpPr txBox="1"/>
          <p:nvPr/>
        </p:nvSpPr>
        <p:spPr>
          <a:xfrm>
            <a:off x="4603336" y="5511106"/>
            <a:ext cx="1354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Flowers,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321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Blister formation following Supraglacial lake drainages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391FA71-2165-AC2E-5D43-058CFB78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0A7BE2-31BA-8A08-3AC6-8C4C2A1BBBA1}"/>
              </a:ext>
            </a:extLst>
          </p:cNvPr>
          <p:cNvGrpSpPr/>
          <p:nvPr/>
        </p:nvGrpSpPr>
        <p:grpSpPr>
          <a:xfrm>
            <a:off x="142789" y="864060"/>
            <a:ext cx="11349502" cy="5673995"/>
            <a:chOff x="142789" y="927560"/>
            <a:chExt cx="11349502" cy="5673995"/>
          </a:xfrm>
        </p:grpSpPr>
        <p:pic>
          <p:nvPicPr>
            <p:cNvPr id="6" name="Picture 5" descr="A diagram of a river&#10;&#10;AI-generated content may be incorrect.">
              <a:extLst>
                <a:ext uri="{FF2B5EF4-FFF2-40B4-BE49-F238E27FC236}">
                  <a16:creationId xmlns:a16="http://schemas.microsoft.com/office/drawing/2014/main" id="{E7DE9464-10B3-F837-A6DB-37375029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519" y="927560"/>
              <a:ext cx="11306772" cy="28796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1D840B-CBBC-E6F3-1D35-2F209F3098F0}"/>
                </a:ext>
              </a:extLst>
            </p:cNvPr>
            <p:cNvSpPr txBox="1"/>
            <p:nvPr/>
          </p:nvSpPr>
          <p:spPr>
            <a:xfrm>
              <a:off x="9134706" y="3672756"/>
              <a:ext cx="2291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Stevens et al., 2015</a:t>
              </a:r>
              <a:endParaRPr lang="en-US" dirty="0"/>
            </a:p>
          </p:txBody>
        </p:sp>
        <p:pic>
          <p:nvPicPr>
            <p:cNvPr id="11" name="Picture 10" descr="A diagram of a formation of ice sheet relaxation&#10;&#10;AI-generated content may be incorrect.">
              <a:extLst>
                <a:ext uri="{FF2B5EF4-FFF2-40B4-BE49-F238E27FC236}">
                  <a16:creationId xmlns:a16="http://schemas.microsoft.com/office/drawing/2014/main" id="{A1337CE5-5CFB-E11F-C589-2F47B5211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789" y="3922168"/>
              <a:ext cx="7544091" cy="26793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E7B08C-BF8C-EB2E-F7D3-218C53F1FCE8}"/>
                </a:ext>
              </a:extLst>
            </p:cNvPr>
            <p:cNvSpPr txBox="1"/>
            <p:nvPr/>
          </p:nvSpPr>
          <p:spPr>
            <a:xfrm>
              <a:off x="7413336" y="6094179"/>
              <a:ext cx="2291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Lai et al., 2021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EAC85E-0866-42BD-D038-60321728A812}"/>
              </a:ext>
            </a:extLst>
          </p:cNvPr>
          <p:cNvSpPr txBox="1"/>
          <p:nvPr/>
        </p:nvSpPr>
        <p:spPr>
          <a:xfrm>
            <a:off x="7879615" y="4354186"/>
            <a:ext cx="4126866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Initially the blister collects water from the lake, followed by a relaxation due to leakage to the surroundings</a:t>
            </a:r>
          </a:p>
        </p:txBody>
      </p:sp>
    </p:spTree>
    <p:extLst>
      <p:ext uri="{BB962C8B-B14F-4D97-AF65-F5344CB8AC3E}">
        <p14:creationId xmlns:p14="http://schemas.microsoft.com/office/powerpoint/2010/main" val="3865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DAD59-9718-C946-A573-086FD452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53E1-D946-DE68-F9B9-81D3A4504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a subglacial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F533E27-1D0E-0A87-E9A4-8C876D46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7E5FD-46ED-B0C1-953B-02DAE883BABD}"/>
              </a:ext>
            </a:extLst>
          </p:cNvPr>
          <p:cNvSpPr txBox="1"/>
          <p:nvPr/>
        </p:nvSpPr>
        <p:spPr>
          <a:xfrm>
            <a:off x="185518" y="788515"/>
            <a:ext cx="10936137" cy="603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Hydrofracture model of a subglacial blister (i.e., Tsai and Rice, 2012, Rice et al., 2015)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Attempt to incorporate blister with a subglacial hydrology model (Dow et al., 2015)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a hydrofracture model to expand a blister, which is then used as an initial condition to evolve a subglacial hydrology flow-line model.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 we find a way to account for blisters in a 2-d subglacial hydrology/ice sheet model?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4A14B5-8F30-41A1-9E64-28B7965634C2}"/>
              </a:ext>
            </a:extLst>
          </p:cNvPr>
          <p:cNvGrpSpPr/>
          <p:nvPr/>
        </p:nvGrpSpPr>
        <p:grpSpPr>
          <a:xfrm>
            <a:off x="933589" y="1452976"/>
            <a:ext cx="4013200" cy="1896023"/>
            <a:chOff x="1459633" y="1453767"/>
            <a:chExt cx="4013200" cy="1896023"/>
          </a:xfrm>
        </p:grpSpPr>
        <p:pic>
          <p:nvPicPr>
            <p:cNvPr id="6" name="Picture 5" descr="A diagram of a beam&#10;&#10;AI-generated content may be incorrect.">
              <a:extLst>
                <a:ext uri="{FF2B5EF4-FFF2-40B4-BE49-F238E27FC236}">
                  <a16:creationId xmlns:a16="http://schemas.microsoft.com/office/drawing/2014/main" id="{91F412AB-FEA8-6DD7-05DA-0E46778F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9633" y="1453767"/>
              <a:ext cx="4013200" cy="1562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4EFB8D-1F34-7694-4A73-6284EEDB49A4}"/>
                </a:ext>
              </a:extLst>
            </p:cNvPr>
            <p:cNvSpPr txBox="1"/>
            <p:nvPr/>
          </p:nvSpPr>
          <p:spPr>
            <a:xfrm>
              <a:off x="2942560" y="2980458"/>
              <a:ext cx="22567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Tsai and Rice, 2012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40B936-1290-7AEA-C8F8-85DD32229D25}"/>
              </a:ext>
            </a:extLst>
          </p:cNvPr>
          <p:cNvGrpSpPr/>
          <p:nvPr/>
        </p:nvGrpSpPr>
        <p:grpSpPr>
          <a:xfrm>
            <a:off x="6096000" y="1434597"/>
            <a:ext cx="5361661" cy="1895622"/>
            <a:chOff x="5685566" y="1417567"/>
            <a:chExt cx="5361661" cy="1895622"/>
          </a:xfrm>
        </p:grpSpPr>
        <p:pic>
          <p:nvPicPr>
            <p:cNvPr id="10" name="Picture 9" descr="Diagram of a lake with arrows and directions&#10;&#10;AI-generated content may be incorrect.">
              <a:extLst>
                <a:ext uri="{FF2B5EF4-FFF2-40B4-BE49-F238E27FC236}">
                  <a16:creationId xmlns:a16="http://schemas.microsoft.com/office/drawing/2014/main" id="{CC5EA39B-0141-B466-115E-9CC71187C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5566" y="1417567"/>
              <a:ext cx="4542422" cy="1562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573E33-340B-14AB-7F7A-9B547F802440}"/>
                </a:ext>
              </a:extLst>
            </p:cNvPr>
            <p:cNvSpPr txBox="1"/>
            <p:nvPr/>
          </p:nvSpPr>
          <p:spPr>
            <a:xfrm>
              <a:off x="8109983" y="2943857"/>
              <a:ext cx="2937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Rice et al., 2015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80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47D2-7245-00EF-5004-4469803DD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E59B-6ECA-C7C5-CD7C-FF7DCA162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a subglacial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754ADCC-29B1-D991-5545-002FDD5F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28C96E-48D7-7ED8-5B38-52D8BF5FE0D8}"/>
                  </a:ext>
                </a:extLst>
              </p:cNvPr>
              <p:cNvSpPr txBox="1"/>
              <p:nvPr/>
            </p:nvSpPr>
            <p:spPr>
              <a:xfrm>
                <a:off x="-4981" y="712562"/>
                <a:ext cx="11266490" cy="767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The blister volume </a:t>
                </a:r>
                <a14:m>
                  <m:oMath xmlns:m="http://schemas.openxmlformats.org/officeDocument/2006/math"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 is controlled by</a:t>
                </a:r>
              </a:p>
              <a:p>
                <a:pPr marL="742950" lvl="1" indent="-285750">
                  <a:lnSpc>
                    <a:spcPts val="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The input from the </a:t>
                </a:r>
                <a:r>
                  <a:rPr lang="en-US" altLang="zh-CN" sz="2000" dirty="0">
                    <a:solidFill>
                      <a:srgbClr val="FF0000"/>
                    </a:solidFill>
                    <a:ea typeface="微软雅黑" panose="020B0503020204020204" pitchFamily="34" charset="-122"/>
                  </a:rPr>
                  <a:t>lake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 (Gaussian)</a:t>
                </a:r>
              </a:p>
              <a:p>
                <a:pPr lvl="2">
                  <a:lnSpc>
                    <a:spcPts val="5000"/>
                  </a:lnSpc>
                </a:pP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lvl="2">
                  <a:lnSpc>
                    <a:spcPts val="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 is the lake volume,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 is the duration of drainage,</a:t>
                </a:r>
              </a:p>
              <a:p>
                <a:pPr lvl="2">
                  <a:lnSpc>
                    <a:spcPts val="5000"/>
                  </a:lnSpc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 is the time of drainage (from observations?)</a:t>
                </a:r>
              </a:p>
              <a:p>
                <a:pPr marL="742950" lvl="1" indent="-285750">
                  <a:lnSpc>
                    <a:spcPts val="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The leakage to the 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subglacial drainage system</a:t>
                </a:r>
              </a:p>
              <a:p>
                <a:pPr marL="742950" lvl="1" indent="-285750">
                  <a:lnSpc>
                    <a:spcPts val="5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lvl="2">
                  <a:lnSpc>
                    <a:spcPts val="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GB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𝑤𝑏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微软雅黑" panose="020B0503020204020204" pitchFamily="34" charset="-122"/>
                  </a:rPr>
                  <a:t> is the pressure within the blister,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ea typeface="微软雅黑" panose="020B0503020204020204" pitchFamily="34" charset="-122"/>
                  </a:rPr>
                  <a:t>is the pressure of the subglacial drainage system</a:t>
                </a:r>
              </a:p>
              <a:p>
                <a:pPr marL="800100" lvl="1" indent="-342900">
                  <a:lnSpc>
                    <a:spcPts val="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What’s the relationship between </a:t>
                </a:r>
                <a14:m>
                  <m:oMath xmlns:m="http://schemas.openxmlformats.org/officeDocument/2006/math">
                    <m:r>
                      <a:rPr lang="en-GB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𝑽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GB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  <a:ea typeface="微软雅黑" panose="020B0503020204020204" pitchFamily="34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GB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𝒑</m:t>
                        </m:r>
                      </m:e>
                      <m:sub>
                        <m:r>
                          <a:rPr lang="en-GB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𝒘𝒃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a typeface="微软雅黑" panose="020B0503020204020204" pitchFamily="34" charset="-122"/>
                  </a:rPr>
                  <a:t>?</a:t>
                </a:r>
                <a:endParaRPr lang="en-US" altLang="zh-CN" sz="2000" b="1" dirty="0">
                  <a:solidFill>
                    <a:srgbClr val="0000FF"/>
                  </a:solidFill>
                  <a:ea typeface="微软雅黑" panose="020B0503020204020204" pitchFamily="34" charset="-122"/>
                </a:endParaRPr>
              </a:p>
              <a:p>
                <a:pPr lvl="2">
                  <a:lnSpc>
                    <a:spcPts val="5000"/>
                  </a:lnSpc>
                </a:pP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lvl="1">
                  <a:lnSpc>
                    <a:spcPts val="5000"/>
                  </a:lnSpc>
                </a:pPr>
                <a:endParaRPr lang="en-US" altLang="zh-CN" sz="2000" dirty="0"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28C96E-48D7-7ED8-5B38-52D8BF5FE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1" y="712562"/>
                <a:ext cx="11266490" cy="7678256"/>
              </a:xfrm>
              <a:prstGeom prst="rect">
                <a:avLst/>
              </a:prstGeom>
              <a:blipFill>
                <a:blip r:embed="rId6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F54456B-173C-5496-6E06-36B0514ECE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0491" y="2069445"/>
            <a:ext cx="2909523" cy="5861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90EF9-D46E-38D0-B468-48EDDB138A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23950" y="883240"/>
            <a:ext cx="1956336" cy="532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86FAC3-1AFC-312B-0068-02BB74972C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6191" y="4654703"/>
            <a:ext cx="3693540" cy="555509"/>
          </a:xfrm>
          <a:prstGeom prst="rect">
            <a:avLst/>
          </a:prstGeom>
        </p:spPr>
      </p:pic>
      <p:pic>
        <p:nvPicPr>
          <p:cNvPr id="14" name="Picture 13" descr="Diagram of a diagram of water&#10;&#10;AI-generated content may be incorrect.">
            <a:extLst>
              <a:ext uri="{FF2B5EF4-FFF2-40B4-BE49-F238E27FC236}">
                <a16:creationId xmlns:a16="http://schemas.microsoft.com/office/drawing/2014/main" id="{981C5DF1-F2F5-C8CB-9220-1B0A32144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555" t="28812" r="11219" b="6166"/>
          <a:stretch/>
        </p:blipFill>
        <p:spPr>
          <a:xfrm>
            <a:off x="6584988" y="1037361"/>
            <a:ext cx="5426195" cy="42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6565-2E98-A040-5C46-369EEAB37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diagram of a semi-circular object&#10;&#10;AI-generated content may be incorrect.">
            <a:extLst>
              <a:ext uri="{FF2B5EF4-FFF2-40B4-BE49-F238E27FC236}">
                <a16:creationId xmlns:a16="http://schemas.microsoft.com/office/drawing/2014/main" id="{C27F19DE-4D8F-A876-98B5-893283F7E1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518" t="21120" r="14379" b="21569"/>
          <a:stretch/>
        </p:blipFill>
        <p:spPr>
          <a:xfrm>
            <a:off x="6000766" y="1563889"/>
            <a:ext cx="5892565" cy="1490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7AB7CF-9073-C3FD-0123-14FA8EE40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a subglacial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1D23F72-87F9-13F9-B4B3-8FFCB58D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748AA-DC76-7A3F-EC13-E01249A57123}"/>
              </a:ext>
            </a:extLst>
          </p:cNvPr>
          <p:cNvSpPr txBox="1"/>
          <p:nvPr/>
        </p:nvSpPr>
        <p:spPr>
          <a:xfrm>
            <a:off x="81194" y="619068"/>
            <a:ext cx="11796712" cy="369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growing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blister can be modelled as a hydrofracture on the ice—bed interface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Self-similar solutions for a blister (Spence and Sharp, 1985)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 Elastic Fracture Mechanics (LEFM)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8830C-25F2-F7EC-7D08-1CCF72DC43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83850" y="1959088"/>
            <a:ext cx="3477470" cy="7004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B0AE92-CF45-37E2-A89D-4A688211F0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6150" y="2853703"/>
            <a:ext cx="6677240" cy="6092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8C2997-2A8E-FCC4-40E2-1863D323B3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9546" y="4588523"/>
            <a:ext cx="5014569" cy="576072"/>
          </a:xfrm>
          <a:prstGeom prst="rect">
            <a:avLst/>
          </a:prstGeom>
        </p:spPr>
      </p:pic>
      <p:pic>
        <p:nvPicPr>
          <p:cNvPr id="50" name="Picture 49" descr="A diagram of a water system&#10;&#10;AI-generated content may be incorrect.">
            <a:extLst>
              <a:ext uri="{FF2B5EF4-FFF2-40B4-BE49-F238E27FC236}">
                <a16:creationId xmlns:a16="http://schemas.microsoft.com/office/drawing/2014/main" id="{330957EC-7C64-DDC7-00EF-31AEE8962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691" t="31482" r="9630" b="5926"/>
          <a:stretch/>
        </p:blipFill>
        <p:spPr>
          <a:xfrm>
            <a:off x="7216317" y="3305147"/>
            <a:ext cx="4424641" cy="32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4DCA2-134B-C9D7-647B-20F3E6BF5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7C4F-DC36-8B7A-4075-2D611D029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a subglacial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180F40F-BA7E-AABE-0683-0C2930A6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8C5543-1B0E-9D80-E130-FD91E9603642}"/>
                  </a:ext>
                </a:extLst>
              </p:cNvPr>
              <p:cNvSpPr txBox="1"/>
              <p:nvPr/>
            </p:nvSpPr>
            <p:spPr>
              <a:xfrm>
                <a:off x="96619" y="534762"/>
                <a:ext cx="11820962" cy="2153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6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During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relaxation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the blister radius </a:t>
                </a:r>
                <a14:m>
                  <m:oMath xmlns:m="http://schemas.openxmlformats.org/officeDocument/2006/math">
                    <m:r>
                      <a:rPr lang="en-GB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remains approximately constant (</a:t>
                </a:r>
                <a:r>
                  <a:rPr lang="en-GB" sz="2000" dirty="0"/>
                  <a:t>Lai et al., 2021</a:t>
                </a:r>
                <a:r>
                  <a:rPr 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), thus</a:t>
                </a:r>
              </a:p>
              <a:p>
                <a:pPr marL="285750" indent="-285750">
                  <a:lnSpc>
                    <a:spcPts val="6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volume is subject to an exponential decay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8C5543-1B0E-9D80-E130-FD91E9603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9" y="534762"/>
                <a:ext cx="11820962" cy="2153923"/>
              </a:xfrm>
              <a:prstGeom prst="rect">
                <a:avLst/>
              </a:prstGeom>
              <a:blipFill>
                <a:blip r:embed="rId4"/>
                <a:stretch>
                  <a:fillRect l="-429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3962A5E-E84D-4582-7606-B490D01F74CA}"/>
              </a:ext>
            </a:extLst>
          </p:cNvPr>
          <p:cNvGrpSpPr/>
          <p:nvPr/>
        </p:nvGrpSpPr>
        <p:grpSpPr>
          <a:xfrm>
            <a:off x="682371" y="3057307"/>
            <a:ext cx="5602491" cy="3481605"/>
            <a:chOff x="5005253" y="1780676"/>
            <a:chExt cx="7215029" cy="4483698"/>
          </a:xfrm>
        </p:grpSpPr>
        <p:pic>
          <p:nvPicPr>
            <p:cNvPr id="4" name="Picture 2" descr="Fig. 2">
              <a:extLst>
                <a:ext uri="{FF2B5EF4-FFF2-40B4-BE49-F238E27FC236}">
                  <a16:creationId xmlns:a16="http://schemas.microsoft.com/office/drawing/2014/main" id="{363E6112-0F2E-EE79-5562-231537706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253" y="1780676"/>
              <a:ext cx="6842187" cy="3918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14F6F-395D-C31E-F3BC-14A0A200915F}"/>
                </a:ext>
              </a:extLst>
            </p:cNvPr>
            <p:cNvSpPr txBox="1"/>
            <p:nvPr/>
          </p:nvSpPr>
          <p:spPr>
            <a:xfrm>
              <a:off x="9929027" y="5895042"/>
              <a:ext cx="22912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Lai et al., 2021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4ED50C-4B0A-21C4-56F6-E407C6A8CE99}"/>
              </a:ext>
            </a:extLst>
          </p:cNvPr>
          <p:cNvGrpSpPr/>
          <p:nvPr/>
        </p:nvGrpSpPr>
        <p:grpSpPr>
          <a:xfrm>
            <a:off x="521852" y="1388726"/>
            <a:ext cx="9123969" cy="925460"/>
            <a:chOff x="636152" y="5244177"/>
            <a:chExt cx="9123969" cy="9254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7215C8-0642-965A-2F7E-C34AEC4C94A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36152" y="5244177"/>
              <a:ext cx="8849105" cy="61964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84671F-DE4E-D342-5BC6-D16430C1B355}"/>
                    </a:ext>
                  </a:extLst>
                </p:cNvPr>
                <p:cNvSpPr txBox="1"/>
                <p:nvPr/>
              </p:nvSpPr>
              <p:spPr>
                <a:xfrm>
                  <a:off x="7507325" y="5892638"/>
                  <a:ext cx="22527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— effective pressure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84671F-DE4E-D342-5BC6-D16430C1B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7325" y="5892638"/>
                  <a:ext cx="225279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71" t="-26087" r="-5056" b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1BDD20-ED84-A2A7-5842-49CDFE1CDDAB}"/>
              </a:ext>
            </a:extLst>
          </p:cNvPr>
          <p:cNvCxnSpPr/>
          <p:nvPr/>
        </p:nvCxnSpPr>
        <p:spPr>
          <a:xfrm>
            <a:off x="7607300" y="1941291"/>
            <a:ext cx="13242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 of a diagram of water&#10;&#10;AI-generated content may be incorrect.">
            <a:extLst>
              <a:ext uri="{FF2B5EF4-FFF2-40B4-BE49-F238E27FC236}">
                <a16:creationId xmlns:a16="http://schemas.microsoft.com/office/drawing/2014/main" id="{DE80A479-1646-1F15-52CB-F47071407C6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34" t="28792" r="8693" b="5679"/>
          <a:stretch/>
        </p:blipFill>
        <p:spPr>
          <a:xfrm>
            <a:off x="6984447" y="2711933"/>
            <a:ext cx="4773019" cy="3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1C0B-1F11-1296-063B-6202A9CB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1571-E341-6FAE-59C8-960B9C96C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a subglacial blister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7940B83B-8FC8-6356-139E-DB41EB42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E44A2-0ABC-719F-7AF9-235586C49539}"/>
              </a:ext>
            </a:extLst>
          </p:cNvPr>
          <p:cNvSpPr txBox="1"/>
          <p:nvPr/>
        </p:nvSpPr>
        <p:spPr>
          <a:xfrm>
            <a:off x="96619" y="712562"/>
            <a:ext cx="10609481" cy="101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 constant input from a lake drainage event, the physics of a blister can be accounted for by calculating its 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radius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37" descr="A graph of equations and equations&#10;&#10;AI-generated content may be incorrect.">
            <a:extLst>
              <a:ext uri="{FF2B5EF4-FFF2-40B4-BE49-F238E27FC236}">
                <a16:creationId xmlns:a16="http://schemas.microsoft.com/office/drawing/2014/main" id="{B0CACA87-3349-3969-F4B9-5475106B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80" r="4316" b="4477"/>
          <a:stretch/>
        </p:blipFill>
        <p:spPr>
          <a:xfrm>
            <a:off x="1907614" y="2034658"/>
            <a:ext cx="7227092" cy="42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A9504-D180-60B0-AC87-5C4B8347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5C66-AEF7-BBC2-BED3-EC53245A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519" y="126268"/>
            <a:ext cx="11820962" cy="586294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 dirty="0">
                <a:latin typeface="+mn-lt"/>
                <a:ea typeface="黑体" panose="02010609060101010101" pitchFamily="49" charset="-122"/>
              </a:rPr>
              <a:t>Modelling subglacial hydrology with blisters</a:t>
            </a:r>
            <a:endParaRPr lang="zh-CN" altLang="en-US" sz="3600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27BFB21-441C-5F72-5FBA-CC325B66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706" y="6356350"/>
            <a:ext cx="2743200" cy="365125"/>
          </a:xfrm>
        </p:spPr>
        <p:txBody>
          <a:bodyPr/>
          <a:lstStyle/>
          <a:p>
            <a:fld id="{8282D13E-3ACA-4D86-87F1-73AED144887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A4DAE-275D-97E7-ADBA-6B5FBCC130CB}"/>
              </a:ext>
            </a:extLst>
          </p:cNvPr>
          <p:cNvSpPr txBox="1"/>
          <p:nvPr/>
        </p:nvSpPr>
        <p:spPr>
          <a:xfrm>
            <a:off x="96619" y="712562"/>
            <a:ext cx="10609481" cy="511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Governing equations (Hewitt 2013)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6D2DCE-CF89-DE7D-0CA3-3D50999E77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83317" y="1387020"/>
            <a:ext cx="8851176" cy="6196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083C05-D6C2-89E3-B242-6C35A780A7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16402" y="3819712"/>
            <a:ext cx="4674068" cy="4983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FBE998-E517-2AF3-E775-A6D210E9B1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003702" y="3080891"/>
            <a:ext cx="4826070" cy="55843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5F46426-DED8-2E63-4B88-B08849776A1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078802" y="3159886"/>
            <a:ext cx="1654009" cy="28051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0169710-B3FD-28BC-CB5F-1A3F36BA57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081811" y="3699941"/>
            <a:ext cx="2633513" cy="5928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A2BEF3-AA8D-121F-1A11-80B02CD9D4B4}"/>
              </a:ext>
            </a:extLst>
          </p:cNvPr>
          <p:cNvCxnSpPr/>
          <p:nvPr/>
        </p:nvCxnSpPr>
        <p:spPr>
          <a:xfrm>
            <a:off x="383317" y="2146300"/>
            <a:ext cx="13057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920310-AFE0-9D3D-319E-27A4AF8EBEAB}"/>
              </a:ext>
            </a:extLst>
          </p:cNvPr>
          <p:cNvCxnSpPr>
            <a:cxnSpLocks/>
          </p:cNvCxnSpPr>
          <p:nvPr/>
        </p:nvCxnSpPr>
        <p:spPr>
          <a:xfrm>
            <a:off x="1949274" y="2146300"/>
            <a:ext cx="1936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1DA714-4322-CB11-8980-CE87FA2A9A68}"/>
              </a:ext>
            </a:extLst>
          </p:cNvPr>
          <p:cNvCxnSpPr>
            <a:cxnSpLocks/>
          </p:cNvCxnSpPr>
          <p:nvPr/>
        </p:nvCxnSpPr>
        <p:spPr>
          <a:xfrm>
            <a:off x="4999357" y="2146300"/>
            <a:ext cx="2584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D70E2-93B3-2903-B46A-320FCB4FC677}"/>
              </a:ext>
            </a:extLst>
          </p:cNvPr>
          <p:cNvCxnSpPr>
            <a:cxnSpLocks/>
          </p:cNvCxnSpPr>
          <p:nvPr/>
        </p:nvCxnSpPr>
        <p:spPr>
          <a:xfrm>
            <a:off x="5517974" y="2146300"/>
            <a:ext cx="9717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65709E-F38B-DEF9-37F8-EFD4965D8CDD}"/>
              </a:ext>
            </a:extLst>
          </p:cNvPr>
          <p:cNvCxnSpPr>
            <a:cxnSpLocks/>
          </p:cNvCxnSpPr>
          <p:nvPr/>
        </p:nvCxnSpPr>
        <p:spPr>
          <a:xfrm>
            <a:off x="6719450" y="2146300"/>
            <a:ext cx="12307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D5AE6D-84CB-5309-8154-E12F26B0087D}"/>
              </a:ext>
            </a:extLst>
          </p:cNvPr>
          <p:cNvCxnSpPr>
            <a:cxnSpLocks/>
          </p:cNvCxnSpPr>
          <p:nvPr/>
        </p:nvCxnSpPr>
        <p:spPr>
          <a:xfrm>
            <a:off x="8066422" y="2146300"/>
            <a:ext cx="12307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B4842C-A0B4-A613-48AF-C94492333B05}"/>
              </a:ext>
            </a:extLst>
          </p:cNvPr>
          <p:cNvCxnSpPr>
            <a:cxnSpLocks/>
          </p:cNvCxnSpPr>
          <p:nvPr/>
        </p:nvCxnSpPr>
        <p:spPr>
          <a:xfrm>
            <a:off x="4011677" y="2146300"/>
            <a:ext cx="8353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8BBD7F-695A-3F76-1342-A096ED20CEA7}"/>
              </a:ext>
            </a:extLst>
          </p:cNvPr>
          <p:cNvSpPr txBox="1"/>
          <p:nvPr/>
        </p:nvSpPr>
        <p:spPr>
          <a:xfrm>
            <a:off x="383317" y="2284013"/>
            <a:ext cx="1779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sheet flow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2B8990-D5B9-0D31-C0F0-3C074ADF4BA6}"/>
              </a:ext>
            </a:extLst>
          </p:cNvPr>
          <p:cNvSpPr txBox="1"/>
          <p:nvPr/>
        </p:nvSpPr>
        <p:spPr>
          <a:xfrm>
            <a:off x="1994099" y="2286938"/>
            <a:ext cx="163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channel flow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622E0E-38B0-7CBA-625F-CC1B254B399B}"/>
              </a:ext>
            </a:extLst>
          </p:cNvPr>
          <p:cNvSpPr txBox="1"/>
          <p:nvPr/>
        </p:nvSpPr>
        <p:spPr>
          <a:xfrm>
            <a:off x="3981483" y="2284013"/>
            <a:ext cx="1419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water storage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779FF3-3AE1-8115-968E-1270F3FBA4B5}"/>
              </a:ext>
            </a:extLst>
          </p:cNvPr>
          <p:cNvSpPr txBox="1"/>
          <p:nvPr/>
        </p:nvSpPr>
        <p:spPr>
          <a:xfrm>
            <a:off x="5057385" y="2311239"/>
            <a:ext cx="1662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melting rates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BA5FDB-735D-E6B0-55A9-5118E4D7D15C}"/>
              </a:ext>
            </a:extLst>
          </p:cNvPr>
          <p:cNvSpPr txBox="1"/>
          <p:nvPr/>
        </p:nvSpPr>
        <p:spPr>
          <a:xfrm>
            <a:off x="6507280" y="2306339"/>
            <a:ext cx="1662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blister leakage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AFC774-F8D5-C8B7-71F4-793F6AA84DED}"/>
              </a:ext>
            </a:extLst>
          </p:cNvPr>
          <p:cNvSpPr txBox="1"/>
          <p:nvPr/>
        </p:nvSpPr>
        <p:spPr>
          <a:xfrm>
            <a:off x="8143945" y="2306339"/>
            <a:ext cx="1662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moulin input</a:t>
            </a:r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BE8ADDB-2EBF-2218-DB63-E6FE573138F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143196" y="3069896"/>
            <a:ext cx="1692802" cy="5186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0FAE9E8-089C-62DC-C90C-4ED27E01AA1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654499" y="4513447"/>
            <a:ext cx="4551436" cy="5042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4A3D3F6-26A2-82B6-25CC-D8A1F811C8F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626084" y="6113763"/>
            <a:ext cx="2746546" cy="50424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A250C56-52C3-FF72-1D44-EBE80F555CFA}"/>
              </a:ext>
            </a:extLst>
          </p:cNvPr>
          <p:cNvSpPr txBox="1"/>
          <p:nvPr/>
        </p:nvSpPr>
        <p:spPr>
          <a:xfrm>
            <a:off x="383317" y="3115478"/>
            <a:ext cx="97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sheet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EA2223-1586-83CC-1D8C-1628384C5F6C}"/>
              </a:ext>
            </a:extLst>
          </p:cNvPr>
          <p:cNvSpPr txBox="1"/>
          <p:nvPr/>
        </p:nvSpPr>
        <p:spPr>
          <a:xfrm>
            <a:off x="383317" y="3835324"/>
            <a:ext cx="1102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channel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C42899-7454-FD6A-404E-163A375F802C}"/>
              </a:ext>
            </a:extLst>
          </p:cNvPr>
          <p:cNvSpPr txBox="1"/>
          <p:nvPr/>
        </p:nvSpPr>
        <p:spPr>
          <a:xfrm>
            <a:off x="315417" y="5343629"/>
            <a:ext cx="1964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“subgrid” blister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F5FA55-456D-4F9B-A5FD-266549FB49ED}"/>
              </a:ext>
            </a:extLst>
          </p:cNvPr>
          <p:cNvSpPr txBox="1"/>
          <p:nvPr/>
        </p:nvSpPr>
        <p:spPr>
          <a:xfrm>
            <a:off x="446815" y="6106119"/>
            <a:ext cx="343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assumption: constant radius</a:t>
            </a:r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D14F78A-C479-C41F-E4D2-1AF7D9F8F6E3}"/>
              </a:ext>
            </a:extLst>
          </p:cNvPr>
          <p:cNvGrpSpPr/>
          <p:nvPr/>
        </p:nvGrpSpPr>
        <p:grpSpPr>
          <a:xfrm>
            <a:off x="2280124" y="5270073"/>
            <a:ext cx="7262717" cy="920746"/>
            <a:chOff x="1971776" y="5270073"/>
            <a:chExt cx="7262717" cy="92074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6831FC-EFE3-4DF2-A5E8-8491E6EA704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971776" y="5270073"/>
              <a:ext cx="7147783" cy="567373"/>
            </a:xfrm>
            <a:prstGeom prst="rect">
              <a:avLst/>
            </a:prstGeom>
          </p:spPr>
        </p:pic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EEF56ED-9338-EE0A-63EE-C4A97F7160A6}"/>
                </a:ext>
              </a:extLst>
            </p:cNvPr>
            <p:cNvCxnSpPr>
              <a:cxnSpLocks/>
            </p:cNvCxnSpPr>
            <p:nvPr/>
          </p:nvCxnSpPr>
          <p:spPr>
            <a:xfrm>
              <a:off x="5057385" y="5930900"/>
              <a:ext cx="417710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47230A0-CF0E-B619-306F-C5D70CC6F7D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7966360" y="5985798"/>
              <a:ext cx="432207" cy="205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98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3"/>
  <p:tag name="ORIGINALWIDTH" val="1504"/>
  <p:tag name="OUTPUTTYPE" val="PNG"/>
  <p:tag name="IGUANATEXVERSION" val="161"/>
  <p:tag name="LATEXADDIN" val="\documentclass{article}&#10;\usepackage{amsmath}&#10;\usepackage[dvipsnames]{xcolor}&#10;\pagestyle{empty}&#10;\begin{document}&#10;&#10;\newcommand{\pdiff}[2]{\frac{\partial{#1}}{\partial{#2}}}&#10;\newcommand{\pdifftwo}[2]{\frac{\partial^2{#1}}{\partial{#2}^2}}&#10;&#10;\begin{equation*}&#10;Q_{in}=\frac{\textcolor{red}{V_l}}{\sqrt{2\pi}\textcolor{red}{\sigma}}\exp{-\frac{(t-\textcolor{red}{t_d})^2}{2\textcolor{red}{\sigma}^2}}&#10;\end{equation*}&#10;&#10;\end{document}"/>
  <p:tag name="IGUANATEXSIZE" val="24"/>
  <p:tag name="IGUANATEXCURSOR" val="389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"/>
  <p:tag name="ORIGINALWIDTH" val="2463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frac{\partial h}{\partial t}=\frac{\rho_w}{\rho_i} m+U_b\left(h_r-h\right)_{+} / \ell_r-\hat{A} h|N|^{n-1} N.&#10;\end{equation*}&#10;&#10;\end{document}"/>
  <p:tag name="IGUANATEXSIZE" val="24"/>
  <p:tag name="IGUANATEXCURSOR" val="1184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"/>
  <p:tag name="ORIGINALWIDTH" val="796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mathbf{q}=-K_s h^{3} \nabla \phi&#10;\end{equation*}&#10;&#10;\end{document}"/>
  <p:tag name="IGUANATEXSIZE" val="24"/>
  <p:tag name="IGUANATEXCURSOR" val="1106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5"/>
  <p:tag name="ORIGINALWIDTH" val="1488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Q=-K_c S^{5/4}\left|\frac{\partial \phi}{\partial s}\right|^{-1 / 2} \frac{\partial \phi}{\partial s}.&#10;\end{equation*}&#10;&#10;\end{document}"/>
  <p:tag name="IGUANATEXSIZE" val="24"/>
  <p:tag name="IGUANATEXCURSOR" val="1099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"/>
  <p:tag name="ORIGINALWIDTH" val="927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m=\frac{G+\boldsymbol{\tau}_b \cdot \mathbf{u}_b}{\rho_w L}.&#10;\end{equation*}&#10;&#10;\end{document}"/>
  <p:tag name="IGUANATEXSIZE" val="24"/>
  <p:tag name="IGUANATEXCURSOR" val="1146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"/>
  <p:tag name="ORIGINALWIDTH" val="2744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 M=\frac{1-\rho_w c \beta}{\rho_w L}\left|Q \frac{\partial \phi}{\partial s}\right|-\frac{\rho_w g c \beta}{L} Q \frac{\partial Z_b}{\partial s}+\lambda \frac{|\mathbf{q} \cdot \nabla \phi|}{\rho_w L}.&#10;\end{equation*}&#10;&#10;\end{document}"/>
  <p:tag name="IGUANATEXSIZE" val="24"/>
  <p:tag name="IGUANATEXCURSOR" val="1287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1487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V_l = \dfrac{4\alpha(1-\nu^2)K_C\sqrt{\pi}}{E} R^{5/2}&#10;\end{equation*}&#10;&#10;\end{document}"/>
  <p:tag name="IGUANATEXSIZE" val="24"/>
  <p:tag name="IGUANATEXCURSOR" val="1139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"/>
  <p:tag name="ORIGINALWIDTH" val="3855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diff{V}{t} = \frac{\textcolor{red}{V_l}}{\sqrt{2\pi}\textcolor{red}{\sigma}}\exp{-\frac{(t-\textcolor{red}{t_d})^2}{2\textcolor{red}{\sigma}^2}} - \frac{4k}{\mu} \left(\frac{\pi E}{4\alpha(1-\nu^2)}\frac{V(t)}{2\pi R^3} + \rho_i g H_i - p_w\right)R.&#10;\end{equation*}&#10;&#10;\end{document}"/>
  <p:tag name="IGUANATEXSIZE" val="24"/>
  <p:tag name="IGUANATEXCURSOR" val="1336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234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textcolor{blue}{Q_{out}}&#10;\end{equation*}&#10;&#10;\end{document}"/>
  <p:tag name="IGUANATEXSIZE" val="24"/>
  <p:tag name="IGUANATEXCURSOR" val="1109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"/>
  <p:tag name="ORIGINALWIDTH" val="1074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s = H_0\sqrt{\left(1-x/x_0\right)}&#10;\end{equation*}&#10;&#10;\end{document}"/>
  <p:tag name="IGUANATEXSIZE" val="24"/>
  <p:tag name="IGUANATEXCURSOR" val="1120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271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b = 0&#10;\end{equation*}&#10;&#10;\end{document}"/>
  <p:tag name="IGUANATEXSIZE" val="24"/>
  <p:tag name="IGUANATEXCURSOR" val="1091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"/>
  <p:tag name="ORIGINALWIDTH" val="944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diff{V}{t} = Q_{in} - Q_{out}&#10;\end{equation*}&#10;&#10;\end{document}"/>
  <p:tag name="IGUANATEXSIZE" val="24"/>
  <p:tag name="IGUANATEXCURSOR" val="1115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"/>
  <p:tag name="ORIGINALWIDTH" val="2197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E = 60~\text{mm}~\text{d}^{-1} - 60~\text{mm}~\text{d}^{-1}~\text{km}^{-1}\times s&#10;\end{equation*}&#10;&#10;\end{document}"/>
  <p:tag name="IGUANATEXSIZE" val="24"/>
  <p:tag name="IGUANATEXCURSOR" val="1168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"/>
  <p:tag name="ORIGINALWIDTH" val="1074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s = H_0\sqrt{\left(1-x/x_0\right)}&#10;\end{equation*}&#10;&#10;\end{document}"/>
  <p:tag name="IGUANATEXSIZE" val="24"/>
  <p:tag name="IGUANATEXCURSOR" val="1120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271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b = 0&#10;\end{equation*}&#10;&#10;\end{document}"/>
  <p:tag name="IGUANATEXSIZE" val="24"/>
  <p:tag name="IGUANATEXCURSOR" val="1091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"/>
  <p:tag name="ORIGINALWIDTH" val="2371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E = (60~\text{mm}~\text{d}^{-1} - 60~\text{mm}~\text{d}^{-1}~\text{km}^{-1}\times s)_{+}&#10;\end{equation*}&#10;&#10;\end{document}"/>
  <p:tag name="IGUANATEXSIZE" val="24"/>
  <p:tag name="IGUANATEXCURSOR" val="1173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"/>
  <p:tag name="ORIGINALWIDTH" val="1105"/>
  <p:tag name="OUTPUTTYPE" val="PNG"/>
  <p:tag name="IGUANATEXVERSION" val="161"/>
  <p:tag name="LATEXADDIN" val="\documentclass{article}&#10;\usepackage{amsmath}&#10;\usepackage[dvipsnames]{xcolor}&#10;\pagestyle{empty}&#10;\begin{document}&#10;&#10;\newcommand{\pdiff}[2]{\frac{\partial{#1}}{\partial{#2}}}&#10;\newcommand{\pdifftwo}[2]{\frac{\partial^2{#1}}{\partial{#2}^2}}&#10;&#10;\begin{equation*}&#10;f\left(U_b, N\right)=\mu_a N^p U_b^q&#10;\end{equation*}&#10;&#10;\end{document}"/>
  <p:tag name="IGUANATEXSIZE" val="18"/>
  <p:tag name="IGUANATEXCURSOR" val="291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"/>
  <p:tag name="ORIGINALWIDTH" val="1971"/>
  <p:tag name="OUTPUTTYPE" val="PNG"/>
  <p:tag name="IGUANATEXVERSION" val="161"/>
  <p:tag name="LATEXADDIN" val="\documentclass{article}&#10;\usepackage{amsmath}&#10;\usepackage[dvipsnames]{xcolor}&#10;\pagestyle{empty}&#10;\begin{document}&#10;&#10;\newcommand{\pdiff}[2]{\frac{\partial{#1}}{\partial{#2}}}&#10;\newcommand{\pdifftwo}[2]{\frac{\partial^2{#1}}{\partial{#2}^2}}&#10;&#10;\begin{equation*}&#10;f\left(U_b, N\right)=\mu_b N\left(\frac{U_b}{U_b+\lambda_b A N^n}\right)^{1 / n}&#10;\end{equation*}&#10;&#10;\end{document}"/>
  <p:tag name="IGUANATEXSIZE" val="18"/>
  <p:tag name="IGUANATEXCURSOR" val="335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927"/>
  <p:tag name="OUTPUTTYPE" val="PNG"/>
  <p:tag name="IGUANATEXVERSION" val="161"/>
  <p:tag name="LATEXADDIN" val="\documentclass{article}&#10;\usepackage{amsmath}&#10;\usepackage[dvipsnames]{xcolor}&#10;\pagestyle{empty}&#10;\begin{document}&#10;&#10;\newcommand{\pdiff}[2]{\frac{\partial{#1}}{\partial{#2}}}&#10;\newcommand{\pdifftwo}[2]{\frac{\partial^2{#1}}{\partial{#2}^2}}&#10;&#10;\begin{equation*}&#10;N = \textcolor{red}{p_b} + p_i - p_w&#10;\end{equation*}&#10;&#10;\end{document}"/>
  <p:tag name="IGUANATEXSIZE" val="18"/>
  <p:tag name="IGUANATEXCURSOR" val="278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"/>
  <p:tag name="ORIGINALWIDTH" val="1875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Q_{out} = \frac{4\textcolor{blue}{k}}{\mu} \left(p_{wb}-\textcolor{blue}{p_w}\right)R = \frac{4k}{\mu} \Delta p R&#10;\end{equation*}&#10;&#10;\end{document}"/>
  <p:tag name="IGUANATEXSIZE" val="24"/>
  <p:tag name="IGUANATEXCURSOR" val="1123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"/>
  <p:tag name="ORIGINALWIDTH" val="1678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h(r,t) = H(t)\left(1-\dfrac{r^2}{R(t)^2}\right)^{1/2}.&#10;\end{equation*}&#10;&#10;\end{document}"/>
  <p:tag name="IGUANATEXSIZE" val="24"/>
  <p:tag name="IGUANATEXCURSOR" val="1140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3222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p_{wb}=\frac{\pi E}{4(1-\nu^2)}\frac{H(t)}{R} + \rho_i g H_i=\frac{\pi E}{4\alpha(1-\nu^2)}\frac{V(t)}{2\pi R^3} + \rho_i g H_i.&#10;\end{equation*}&#10;&#10;\end{document}"/>
  <p:tag name="IGUANATEXSIZE" val="24"/>
  <p:tag name="IGUANATEXCURSOR" val="1213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"/>
  <p:tag name="ORIGINALWIDTH" val="2742"/>
  <p:tag name="OUTPUTTYPE" val="PNG"/>
  <p:tag name="IGUANATEXVERSION" val="161"/>
  <p:tag name="LATEXADDIN" val="\documentclass{article}&#10;\usepackage{amsmath}&#10;\usepackage[dvipsnames]{xcolor}&#10;\pagestyle{empty}&#10;\begin{document}&#10;&#10;\newcommand{\pdiff}[2]{\frac{\partial{#1}}{\partial{#2}}}&#10;\newcommand{\pdifftwo}[2]{\frac{\partial^2{#1}}{\partial{#2}^2}}&#10;&#10;\begin{equation*}&#10;K_{I} = \frac{2 p_{wb}}{\sqrt{\pi R}}\int_{0}^{L}\frac{r}{\sqrt{R^2-r^2}} \text{d} r = \frac{2}{\sqrt{\pi}}p_{wb}\sqrt{R} = K_{IC}.&#10;\end{equation*}&#10;&#10;\end{document}"/>
  <p:tag name="IGUANATEXSIZE" val="18"/>
  <p:tag name="IGUANATEXCURSOR" val="376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"/>
  <p:tag name="ORIGINALWIDTH" val="4270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diff{V}{t} = - Q_{out} = -\frac{4{k}}{\mu} \left(p_{wb}-p_w\right)R = - \frac{4k}{\mu} \left(\frac{\pi E}{4\alpha(1-\nu^2)}\frac{V(t)}{2\pi R^3} + \rho_i g H_i - p_w\right)R&#10;\end{equation*}&#10;&#10;\end{document}"/>
  <p:tag name="IGUANATEXSIZE" val="24"/>
  <p:tag name="IGUANATEXCURSOR" val="1120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"/>
  <p:tag name="ORIGINALWIDTH" val="4271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frac{\partial h}{\partial t}+\nabla \cdot \mathbf{q}+\left[\frac{\partial S}{\partial t}+\frac{\partial Q}{\partial s}\right] \delta\left(\mathbf{x}_c\right)+\frac{\partial \Sigma}{\partial t}=m+M \delta\left(\mathbf{x}_c\right)+\textcolor{blue}{Q_{out}\delta\left(\mathbf{x}_b\right)}+E\delta\left(\mathbf{x}_m\right),&#10;\end{equation*}&#10;&#10;\end{document}"/>
  <p:tag name="IGUANATEXSIZE" val="24"/>
  <p:tag name="IGUANATEXCURSOR" val="1339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"/>
  <p:tag name="ORIGINALWIDTH" val="2673"/>
  <p:tag name="OUTPUTTYPE" val="PNG"/>
  <p:tag name="IGUANATEXVERSION" val="161"/>
  <p:tag name="LATEXADDIN" val="\documentclass{article}&#10;\usepackage{amsmath}&#10;\usepackage[dvipsnames]{xcolor}&#10;\pagestyle{empty}&#10;\begin{document}&#10;&#10;\newtheorem{lemma}{Lemma} &#10;\newtheorem{corollary}{Corollary}&#10;\newcommand{\Grad}{\boldsymbol{\nabla}}&#10;\newcommand{\Div}{\Grad\cdot}&#10;\newcommand{\Curl}{\Grad\times}&#10;\newcommand{\pdiff}[2]{\frac{\partial{#1}}{\partial{#2}}}&#10;\newcommand{\diff}[2]{\frac{\text{d}{#1}}{\text{d}{#2}}}&#10;\newcommand{\difftwo}[2]{\frac{\text{d}^2{#1}}{\text{d}{#2}^2}}&#10;\newcommand{\pdifftwo}[2]{\frac{\partial^2{#1}}{\partial{#2}^2}}&#10;\newcommand{\vel}{\boldsymbol{v}}&#10;\newcommand{\Vel}{\boldsymbol{V}}&#10;\newcommand{\bvec}[1]{\hat{\boldsymbol{#1}}}&#10;\newcommand{\eye}{\boldsymbol{I}}&#10;\newcommand{\DV}[1]{\boldsymbol{D}\left({#1}\right)}&#10;\newcommand{\gravity}{\boldsymbol{g}}&#10;\newcommand{\eq}[1]{{#1}^{eq}}&#10;\newcommand{\xdiff}[2]{{#1}^{\left({#2}\right)}}&#10;\newcommand{\scale}[1]{\left[{#1}\right]}&#10;\newcommand{\zeroth}{^{(0)}}&#10;\newcommand{\first}{^{(1)}}&#10;\newcommand{\order}[1]{\mathcal{O}\left(\omega^{#1}\right)}&#10;\newcommand{\RNum}[1]{\uppercase\expandafter{\romannumeral #1\relax}}&#10;&#10;\begin{equation*}&#10;\frac{\partial S}{\partial t}=\frac{\rho_w}{\rho_i} M+U_b h_{r c}\left(1-S / S_{r c}\right)_{+}-\hat{A} S|N|^{n-1} N,&#10;\end{equation*}&#10;&#10;\end{document}"/>
  <p:tag name="IGUANATEXSIZE" val="24"/>
  <p:tag name="IGUANATEXCURSOR" val="1186"/>
  <p:tag name="TRANSPARENCY" val="True"/>
  <p:tag name="LATEXENGINEID" val="0"/>
  <p:tag name="TEMPFOLDER" val="/Users/eart0487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989</Words>
  <Application>Microsoft Macintosh PowerPoint</Application>
  <PresentationFormat>Widescreen</PresentationFormat>
  <Paragraphs>207</Paragraphs>
  <Slides>18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微软雅黑</vt:lpstr>
      <vt:lpstr>Aptos</vt:lpstr>
      <vt:lpstr>Aptos Display</vt:lpstr>
      <vt:lpstr>Arial</vt:lpstr>
      <vt:lpstr>Calibri</vt:lpstr>
      <vt:lpstr>Cambria Math</vt:lpstr>
      <vt:lpstr>Lato</vt:lpstr>
      <vt:lpstr>Office Theme</vt:lpstr>
      <vt:lpstr>A subglacial hydrology model with blisters following supraglacial lake drainages</vt:lpstr>
      <vt:lpstr>Subglacial hydrology &amp; the model</vt:lpstr>
      <vt:lpstr>Blister formation following Supraglacial lake drainages</vt:lpstr>
      <vt:lpstr>Modelling a subglacial blister</vt:lpstr>
      <vt:lpstr>Modelling a subglacial blister</vt:lpstr>
      <vt:lpstr>Modelling a subglacial blister</vt:lpstr>
      <vt:lpstr>Modelling a subglacial blister</vt:lpstr>
      <vt:lpstr>Modelling a subglacial blister</vt:lpstr>
      <vt:lpstr>Modelling subglacial hydrology with blisters</vt:lpstr>
      <vt:lpstr>Results: 2-d subglacial hydrology without blisters</vt:lpstr>
      <vt:lpstr>Results: 2-d subglacial hydrology without a blister</vt:lpstr>
      <vt:lpstr>Results: 2-d subglacial hydrology with a blister</vt:lpstr>
      <vt:lpstr>Results: 2-d subglacial hydrology with a blister</vt:lpstr>
      <vt:lpstr>Results: 2-d subglacial hydrology with a blister</vt:lpstr>
      <vt:lpstr>Results: 2-d subglacial hydrology with distributed blisters</vt:lpstr>
      <vt:lpstr>Results: 2-d subglacial hydrology with a distributed blister</vt:lpstr>
      <vt:lpstr>Discussion: issues with the current model </vt:lpstr>
      <vt:lpstr>Discussion: from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瀚文 张</dc:creator>
  <cp:lastModifiedBy>瀚文 张</cp:lastModifiedBy>
  <cp:revision>55</cp:revision>
  <dcterms:created xsi:type="dcterms:W3CDTF">2025-02-10T10:47:22Z</dcterms:created>
  <dcterms:modified xsi:type="dcterms:W3CDTF">2025-02-18T10:26:42Z</dcterms:modified>
</cp:coreProperties>
</file>